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1"/>
    <p:restoredTop sz="95196" autoAdjust="0"/>
  </p:normalViewPr>
  <p:slideViewPr>
    <p:cSldViewPr snapToGrid="0" snapToObjects="1">
      <p:cViewPr varScale="1">
        <p:scale>
          <a:sx n="85" d="100"/>
          <a:sy n="85" d="100"/>
        </p:scale>
        <p:origin x="797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301110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&lt;Mahdi Alimohammadi&gt;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&lt;4/9/2023&gt;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0224" y="6424712"/>
            <a:ext cx="55689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0329" y="1362634"/>
            <a:ext cx="4374777" cy="495671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1.Calculate launch numbers</a:t>
            </a:r>
          </a:p>
          <a:p>
            <a:pPr marL="514350" indent="-514350">
              <a:buAutoNum type="arabicPeriod"/>
            </a:pPr>
            <a:endParaRPr lang="en-US" sz="1800" dirty="0"/>
          </a:p>
          <a:p>
            <a:pPr marL="514350" indent="-514350">
              <a:buAutoNum type="arabicPeriod"/>
            </a:pPr>
            <a:endParaRPr lang="en-US" sz="1800" dirty="0"/>
          </a:p>
          <a:p>
            <a:pPr marL="514350" indent="-514350">
              <a:buAutoNum type="arabicPeriod"/>
            </a:pPr>
            <a:endParaRPr lang="en-US" sz="1800" dirty="0"/>
          </a:p>
          <a:p>
            <a:pPr marL="514350" indent="-514350">
              <a:buAutoNum type="arabicPeriod"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2.Calculate number of each orbit</a:t>
            </a:r>
          </a:p>
          <a:p>
            <a:pPr marL="514350" indent="-514350">
              <a:buAutoNum type="arabicPeriod"/>
            </a:pPr>
            <a:endParaRPr lang="en-US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F54B7C-EB93-92C5-2CA5-3581F4D4D747}"/>
              </a:ext>
            </a:extLst>
          </p:cNvPr>
          <p:cNvSpPr txBox="1"/>
          <p:nvPr/>
        </p:nvSpPr>
        <p:spPr>
          <a:xfrm>
            <a:off x="44886" y="6424712"/>
            <a:ext cx="750339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/>
              <a:t>https://github.com/meti78/My-Files/blob/Data-Science-Capstone/DataWrangling.ipynb</a:t>
            </a:r>
            <a:endParaRPr lang="fa-IR" sz="1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6014F93C-1A9E-055D-8E13-95A8C21AD8DE}"/>
              </a:ext>
            </a:extLst>
          </p:cNvPr>
          <p:cNvSpPr txBox="1">
            <a:spLocks/>
          </p:cNvSpPr>
          <p:nvPr/>
        </p:nvSpPr>
        <p:spPr>
          <a:xfrm>
            <a:off x="5199529" y="1353668"/>
            <a:ext cx="4374777" cy="49567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3.Calculate number of mission outcome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4.Create landing outcome label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5.Export to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58F1BE-F1A6-AA39-90E0-6416EB67E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79" y="1684228"/>
            <a:ext cx="3191320" cy="1381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ABAC05-6C8E-5A94-45A2-1842AB2F3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2" y="3539701"/>
            <a:ext cx="2395016" cy="28939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CFDFD22-F152-CB6C-5F47-923CE52EE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232" y="1684229"/>
            <a:ext cx="3569843" cy="18554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2145C0-2015-7AC3-3289-BC92B6B9B1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232" y="3951761"/>
            <a:ext cx="2960043" cy="15525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3E3CA9-45CD-EFA1-BAE2-1D705E7B7E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0232" y="5858709"/>
            <a:ext cx="5001323" cy="33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3229" y="6226392"/>
            <a:ext cx="449313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8669" y="1413247"/>
            <a:ext cx="4232296" cy="466482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graph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graph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vs year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DC7171-A4B2-9190-8CB1-C92B6C3DCA6F}"/>
              </a:ext>
            </a:extLst>
          </p:cNvPr>
          <p:cNvSpPr txBox="1"/>
          <p:nvPr/>
        </p:nvSpPr>
        <p:spPr>
          <a:xfrm>
            <a:off x="268940" y="6347012"/>
            <a:ext cx="844583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/>
              <a:t>https://github.com/meti78/My-Files/blob/Data-Science-Capstone/EDA_DataVisualization.ipynb</a:t>
            </a:r>
            <a:endParaRPr lang="fa-IR" sz="1400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2F6BF4E-93B0-B3EF-2A47-283DF7C5224D}"/>
              </a:ext>
            </a:extLst>
          </p:cNvPr>
          <p:cNvSpPr txBox="1">
            <a:spLocks/>
          </p:cNvSpPr>
          <p:nvPr/>
        </p:nvSpPr>
        <p:spPr>
          <a:xfrm>
            <a:off x="5494889" y="1419035"/>
            <a:ext cx="4232296" cy="466482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mass vs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vs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vs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 flight number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Orbit vs payload mass 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8149" y="6272419"/>
            <a:ext cx="619643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2811" y="1522319"/>
            <a:ext cx="11296483" cy="476802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dirty="0"/>
              <a:t>We load the dataset into a database. Then we apply EDA with SQL to know the data better such as: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Name of unique sites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Total payload masses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 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BFD049-3232-75D0-4E41-0491BB7947F6}"/>
              </a:ext>
            </a:extLst>
          </p:cNvPr>
          <p:cNvSpPr txBox="1"/>
          <p:nvPr/>
        </p:nvSpPr>
        <p:spPr>
          <a:xfrm>
            <a:off x="197763" y="6319350"/>
            <a:ext cx="8650941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/>
              <a:t>https://github.com/meti78/My-Files/blob/Data-Science-Capstone/EDA_SQL.ipynb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666701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C9737D-B5E7-E816-BBDB-4D0F03E05DC1}"/>
              </a:ext>
            </a:extLst>
          </p:cNvPr>
          <p:cNvSpPr txBox="1"/>
          <p:nvPr/>
        </p:nvSpPr>
        <p:spPr>
          <a:xfrm>
            <a:off x="108655" y="6385166"/>
            <a:ext cx="860611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/>
              <a:t>https://github.com/meti78/My-Files/blob/Data-Science-Capstone/LaunchSiteLocation.ipynb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 a dashboard to plot pie charts showing total launches for each sites and scatter plots showing the relationship with outcome and payload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different booster versions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F18282-C6B7-229B-9665-B10801753522}"/>
              </a:ext>
            </a:extLst>
          </p:cNvPr>
          <p:cNvSpPr txBox="1"/>
          <p:nvPr/>
        </p:nvSpPr>
        <p:spPr>
          <a:xfrm>
            <a:off x="475129" y="6148199"/>
            <a:ext cx="9332259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/>
              <a:t>https://github.com/meti78/My-Files/blob/Data-Science-Capstone/spacex_dash_app.py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0034" y="1474319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Data preparation</a:t>
            </a:r>
          </a:p>
          <a:p>
            <a:pPr lvl="1"/>
            <a:r>
              <a:rPr lang="en-US" dirty="0"/>
              <a:t>Normalize data and split into train and test sets</a:t>
            </a:r>
          </a:p>
          <a:p>
            <a:r>
              <a:rPr lang="en-US" dirty="0"/>
              <a:t>Model preparation</a:t>
            </a:r>
          </a:p>
          <a:p>
            <a:pPr lvl="1"/>
            <a:r>
              <a:rPr lang="en-US" dirty="0"/>
              <a:t>Train with different machine learning algorithms</a:t>
            </a:r>
          </a:p>
          <a:p>
            <a:r>
              <a:rPr lang="en-US" dirty="0"/>
              <a:t>Model evaluation</a:t>
            </a:r>
          </a:p>
          <a:p>
            <a:pPr lvl="1"/>
            <a:r>
              <a:rPr lang="en-US" dirty="0"/>
              <a:t>Compute accuracy for each model</a:t>
            </a:r>
          </a:p>
          <a:p>
            <a:pPr lvl="1"/>
            <a:r>
              <a:rPr lang="en-US" dirty="0"/>
              <a:t>Plot confusion matrix</a:t>
            </a:r>
          </a:p>
          <a:p>
            <a:r>
              <a:rPr lang="en-US" dirty="0"/>
              <a:t>Model comparison</a:t>
            </a:r>
          </a:p>
          <a:p>
            <a:pPr lvl="1"/>
            <a:r>
              <a:rPr lang="en-US" dirty="0"/>
              <a:t>Compare different models and chose the model with best accuracy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80C8B2-368B-B8FD-D214-72DBCE68A3BA}"/>
              </a:ext>
            </a:extLst>
          </p:cNvPr>
          <p:cNvSpPr txBox="1"/>
          <p:nvPr/>
        </p:nvSpPr>
        <p:spPr>
          <a:xfrm>
            <a:off x="143497" y="6319350"/>
            <a:ext cx="9269506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https://github.com/meti78/My-Files/blob/Data-Science-Capstone/Machine%20Learning%20Prediction.ipynb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F85976-4837-2127-EB82-ED78D64F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4" y="1914349"/>
            <a:ext cx="12117491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836F4-318C-5621-4968-C5943A95F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75" y="1914345"/>
            <a:ext cx="11993649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11AFD-604A-8039-D91B-D61A67A75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227" y="1332729"/>
            <a:ext cx="6935168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57947-3DCC-F758-EDA7-D7BB43541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3" y="1737966"/>
            <a:ext cx="12031754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CFBD3-A23A-179C-84AA-F257B740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7" y="2147708"/>
            <a:ext cx="12079386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6E6742-A854-EFA2-7CDF-CBB8C8A02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332" y="1280348"/>
            <a:ext cx="7220958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602715" cy="7747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“DISTINCT” expression to get each unique launch site name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499887-4C22-30E5-0749-A48DCAC60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721" y="2943042"/>
            <a:ext cx="5258534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34942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“WHERE” and “LIKE” expression to find sites that begin with “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CCA”.Then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“LIMIT” helps us to show just 5 sites.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ADDF2-F1A3-6BC2-FC7E-3A3FE05FF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85" y="2361906"/>
            <a:ext cx="11822175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423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command returns sum of all payload masses where the customer is NASA.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76F8B3-A258-635A-BC1F-BB0473B85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363" y="3429000"/>
            <a:ext cx="7754432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08849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calculate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EC5185-0D68-F4E0-4D76-FCA8B6109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26" y="4193954"/>
            <a:ext cx="8583223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query 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361995-4084-6E52-AB4D-0E40516FF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055" y="3429000"/>
            <a:ext cx="7459116" cy="161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query lists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794485-A06C-AE52-3FB3-AFA343046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83" y="3050795"/>
            <a:ext cx="9021434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497106"/>
            <a:ext cx="7207944" cy="50829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calculatec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 total number of successful and failure mission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9A07E-E668-A55A-163B-358630999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69" y="3572794"/>
            <a:ext cx="10898121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0967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lists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C23009-A05F-5F8C-E96B-DD862F8E0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035" y="1771281"/>
            <a:ext cx="6787066" cy="49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query lists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99A756-33D5-7F1B-C114-E1EF2A96B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329" y="3601373"/>
            <a:ext cx="8716591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query Rank the count of landing outcomes (such as Failure (drone ship) or Success (ground pad)) between the date 2010-06-04 and 2017-03-20, in descending order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915D1A-94C7-138E-FCBC-C4CA04163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53" y="3358967"/>
            <a:ext cx="8916644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Ground stations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F7DCED-837D-E929-8983-32ACEF552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008" y="1087699"/>
            <a:ext cx="9883983" cy="57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273634-B8A0-0EDA-F6AB-46D504FE5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00" y="1718830"/>
            <a:ext cx="5056784" cy="11349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FF3E3A-30BD-3375-B826-ED7F7788D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00" y="3033297"/>
            <a:ext cx="5056784" cy="14331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2DF358-A4E1-655C-ED93-7DD02A51A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570" y="1718830"/>
            <a:ext cx="2202066" cy="27476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2C1CAC-8D77-F7AE-A465-B5D4D815E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0422" y="2134426"/>
            <a:ext cx="3508608" cy="179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count for each site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DFBEC2-A330-0A4B-05EF-532AD47A9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60315"/>
            <a:ext cx="4608564" cy="4392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5C8EE5-8BD8-5FAD-05FE-17C59BA8E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575" y="1360315"/>
            <a:ext cx="2429214" cy="1790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C3E5A6-83CB-4DA1-A4A1-BF0BF8F13AFC}"/>
              </a:ext>
            </a:extLst>
          </p:cNvPr>
          <p:cNvSpPr txBox="1"/>
          <p:nvPr/>
        </p:nvSpPr>
        <p:spPr>
          <a:xfrm>
            <a:off x="571500" y="5752957"/>
            <a:ext cx="932973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The chart indicates that the KSC LC-39A has the best success rate.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dirty="0"/>
              <a:t>The chart indicates that KSC site has 76.9% success rate and 23.1% failure rate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13E76-B3F2-3D8F-7EDA-155676F51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974" y="2557463"/>
            <a:ext cx="4574682" cy="4153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B8027A-6EB2-4D0C-5958-0EE1D7B48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659" y="2623056"/>
            <a:ext cx="857370" cy="9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mass vs launch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9D5BE0-147A-1FC1-19B1-090AB3310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0410"/>
            <a:ext cx="12192000" cy="2359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1817B1-83BF-8114-7914-448F4628D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8611"/>
            <a:ext cx="12192000" cy="23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1023D-C88F-CA32-8FF1-BF6DB9F60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70" y="1973836"/>
            <a:ext cx="4578931" cy="33982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FDA9D9-DFB8-61A0-FEFC-7AF4253FB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766" y="2694980"/>
            <a:ext cx="2448267" cy="13908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048539-F8E2-38C2-4CD3-E0A24E301D2C}"/>
              </a:ext>
            </a:extLst>
          </p:cNvPr>
          <p:cNvSpPr txBox="1"/>
          <p:nvPr/>
        </p:nvSpPr>
        <p:spPr>
          <a:xfrm>
            <a:off x="6844173" y="4910436"/>
            <a:ext cx="349937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Accuracy of models are very close but decision tree has the most accuracy of all.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1FED0-4EB4-7EBD-3D24-8576FA260A1E}"/>
              </a:ext>
            </a:extLst>
          </p:cNvPr>
          <p:cNvSpPr txBox="1"/>
          <p:nvPr/>
        </p:nvSpPr>
        <p:spPr>
          <a:xfrm>
            <a:off x="951226" y="1202621"/>
            <a:ext cx="21859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Logistic Regression</a:t>
            </a:r>
            <a:endParaRPr lang="fa-I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333B0C-F3E4-7887-6356-16E051129684}"/>
              </a:ext>
            </a:extLst>
          </p:cNvPr>
          <p:cNvSpPr txBox="1"/>
          <p:nvPr/>
        </p:nvSpPr>
        <p:spPr>
          <a:xfrm>
            <a:off x="4934817" y="3964544"/>
            <a:ext cx="21859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SVM</a:t>
            </a:r>
            <a:endParaRPr lang="fa-I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23E21B-8C8A-FDAF-2F9F-F1794AD0DC57}"/>
              </a:ext>
            </a:extLst>
          </p:cNvPr>
          <p:cNvSpPr txBox="1"/>
          <p:nvPr/>
        </p:nvSpPr>
        <p:spPr>
          <a:xfrm>
            <a:off x="1128124" y="3964544"/>
            <a:ext cx="21859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Decision Tree</a:t>
            </a:r>
            <a:endParaRPr lang="fa-I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904305-4961-075E-C63C-33CCE7084F60}"/>
              </a:ext>
            </a:extLst>
          </p:cNvPr>
          <p:cNvSpPr txBox="1"/>
          <p:nvPr/>
        </p:nvSpPr>
        <p:spPr>
          <a:xfrm>
            <a:off x="4934817" y="1288019"/>
            <a:ext cx="218598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KNN</a:t>
            </a:r>
            <a:endParaRPr lang="fa-I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73FF2A-93E3-61CE-1309-E849A1A2A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24" y="4365069"/>
            <a:ext cx="3058113" cy="24929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AA12C7-C48B-2375-0FD1-7118D52F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647" y="1596449"/>
            <a:ext cx="3058113" cy="24929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10CAE1-DD26-0169-4171-EBBE55B75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648" y="4365068"/>
            <a:ext cx="3058113" cy="24929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8A91F33-D17C-246F-5AAC-F98F32D3E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124" y="1572550"/>
            <a:ext cx="3058113" cy="24929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11940A-7941-9827-F8F6-AB707ED96118}"/>
              </a:ext>
            </a:extLst>
          </p:cNvPr>
          <p:cNvSpPr txBox="1"/>
          <p:nvPr/>
        </p:nvSpPr>
        <p:spPr>
          <a:xfrm>
            <a:off x="8957352" y="4675879"/>
            <a:ext cx="2328259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As we can see, accuracy of each model is equal based on their confusion </a:t>
            </a:r>
            <a:r>
              <a:rPr lang="en-US" dirty="0" err="1"/>
              <a:t>matirx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92488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with the best success rates are GEO, HEO, SSO, ES-L1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 algorithm has the best accuracy among other algorithms. Also other algorithms have very great accuracies.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of a mission can be explained by several factors such as the launch site, the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and especially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number of previous launches. Indeed, we can assume that there has been a gain in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spaceX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rest API &amp; Web Scrapping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Hot encoding for classification &amp; drop unimportant columns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Datasets are collected from SpaceX Rest API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Wikipedia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BD53AE-5B7B-74EA-343D-91FC2D47D3C6}"/>
              </a:ext>
            </a:extLst>
          </p:cNvPr>
          <p:cNvSpPr/>
          <p:nvPr/>
        </p:nvSpPr>
        <p:spPr>
          <a:xfrm>
            <a:off x="1425389" y="2707341"/>
            <a:ext cx="1219200" cy="8068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Rest API</a:t>
            </a:r>
            <a:endParaRPr lang="fa-I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3605BA-0DA4-9EAC-0A63-89C709FA95F7}"/>
              </a:ext>
            </a:extLst>
          </p:cNvPr>
          <p:cNvSpPr/>
          <p:nvPr/>
        </p:nvSpPr>
        <p:spPr>
          <a:xfrm>
            <a:off x="3586836" y="2707341"/>
            <a:ext cx="1219200" cy="8068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Get </a:t>
            </a:r>
            <a:r>
              <a:rPr lang="en-US" dirty="0" err="1"/>
              <a:t>json</a:t>
            </a:r>
            <a:r>
              <a:rPr lang="en-US" dirty="0"/>
              <a:t> </a:t>
            </a:r>
            <a:endParaRPr lang="fa-I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BA82F-A249-96BD-2401-1D0743BCD424}"/>
              </a:ext>
            </a:extLst>
          </p:cNvPr>
          <p:cNvSpPr/>
          <p:nvPr/>
        </p:nvSpPr>
        <p:spPr>
          <a:xfrm>
            <a:off x="8436991" y="2707341"/>
            <a:ext cx="1219200" cy="8068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Clean data</a:t>
            </a:r>
            <a:endParaRPr lang="fa-I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225BC3-D723-9161-50A5-4956473C4DE8}"/>
              </a:ext>
            </a:extLst>
          </p:cNvPr>
          <p:cNvSpPr/>
          <p:nvPr/>
        </p:nvSpPr>
        <p:spPr>
          <a:xfrm>
            <a:off x="5748282" y="2707341"/>
            <a:ext cx="1747289" cy="8068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Make </a:t>
            </a:r>
            <a:r>
              <a:rPr lang="en-US" dirty="0" err="1"/>
              <a:t>dataframe</a:t>
            </a:r>
            <a:r>
              <a:rPr lang="en-US" dirty="0"/>
              <a:t> from </a:t>
            </a:r>
            <a:r>
              <a:rPr lang="en-US" dirty="0" err="1"/>
              <a:t>json</a:t>
            </a:r>
            <a:endParaRPr lang="fa-IR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575B7C-11CB-7FAF-795C-89DD059F666E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2644589" y="3110753"/>
            <a:ext cx="942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512ADB-8B2F-8AE7-518D-FC6A1A13E60C}"/>
              </a:ext>
            </a:extLst>
          </p:cNvPr>
          <p:cNvCxnSpPr/>
          <p:nvPr/>
        </p:nvCxnSpPr>
        <p:spPr>
          <a:xfrm>
            <a:off x="7494744" y="3110753"/>
            <a:ext cx="942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B49D56-061B-ED4D-FBFC-1334B45DFF1D}"/>
              </a:ext>
            </a:extLst>
          </p:cNvPr>
          <p:cNvCxnSpPr/>
          <p:nvPr/>
        </p:nvCxnSpPr>
        <p:spPr>
          <a:xfrm>
            <a:off x="4806036" y="3110753"/>
            <a:ext cx="942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AD1D367-A831-5D4C-4167-769161338628}"/>
              </a:ext>
            </a:extLst>
          </p:cNvPr>
          <p:cNvSpPr/>
          <p:nvPr/>
        </p:nvSpPr>
        <p:spPr>
          <a:xfrm>
            <a:off x="7907346" y="4849786"/>
            <a:ext cx="1219200" cy="8068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Export data</a:t>
            </a:r>
            <a:endParaRPr lang="fa-I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346D69-1F2F-9848-0CCE-76AD1996BC57}"/>
              </a:ext>
            </a:extLst>
          </p:cNvPr>
          <p:cNvSpPr/>
          <p:nvPr/>
        </p:nvSpPr>
        <p:spPr>
          <a:xfrm>
            <a:off x="5748282" y="4853081"/>
            <a:ext cx="1219200" cy="8068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Make </a:t>
            </a:r>
            <a:r>
              <a:rPr lang="en-US" dirty="0" err="1"/>
              <a:t>dataframe</a:t>
            </a:r>
            <a:endParaRPr lang="fa-I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1D5A7C-A0DF-554B-8B61-D18F2F95ACBB}"/>
              </a:ext>
            </a:extLst>
          </p:cNvPr>
          <p:cNvSpPr/>
          <p:nvPr/>
        </p:nvSpPr>
        <p:spPr>
          <a:xfrm>
            <a:off x="3586836" y="4853081"/>
            <a:ext cx="1219200" cy="8068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 err="1"/>
              <a:t>Rextract</a:t>
            </a:r>
            <a:r>
              <a:rPr lang="en-US" dirty="0"/>
              <a:t> data</a:t>
            </a:r>
            <a:endParaRPr lang="fa-I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A731BEE-D840-427D-54B6-72FD9EBA6C17}"/>
              </a:ext>
            </a:extLst>
          </p:cNvPr>
          <p:cNvSpPr/>
          <p:nvPr/>
        </p:nvSpPr>
        <p:spPr>
          <a:xfrm>
            <a:off x="1425389" y="4853081"/>
            <a:ext cx="1219200" cy="8068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Html response</a:t>
            </a:r>
            <a:endParaRPr lang="fa-IR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38D6270-3AB4-A885-89D4-804D7DA17C69}"/>
              </a:ext>
            </a:extLst>
          </p:cNvPr>
          <p:cNvCxnSpPr/>
          <p:nvPr/>
        </p:nvCxnSpPr>
        <p:spPr>
          <a:xfrm>
            <a:off x="2644588" y="5253198"/>
            <a:ext cx="942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0883AC-DAE9-7437-9B98-688412845E2E}"/>
              </a:ext>
            </a:extLst>
          </p:cNvPr>
          <p:cNvCxnSpPr/>
          <p:nvPr/>
        </p:nvCxnSpPr>
        <p:spPr>
          <a:xfrm>
            <a:off x="4806035" y="5253198"/>
            <a:ext cx="942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3A3C62-0DA7-B093-381F-5099B0E17BAD}"/>
              </a:ext>
            </a:extLst>
          </p:cNvPr>
          <p:cNvCxnSpPr/>
          <p:nvPr/>
        </p:nvCxnSpPr>
        <p:spPr>
          <a:xfrm>
            <a:off x="6967482" y="5253198"/>
            <a:ext cx="942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81013" y="6226392"/>
            <a:ext cx="287948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28918" y="1515035"/>
            <a:ext cx="4258235" cy="50471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1.Get response from API</a:t>
            </a:r>
          </a:p>
          <a:p>
            <a:pPr marL="0" indent="0">
              <a:buNone/>
            </a:pPr>
            <a:r>
              <a:rPr lang="en-US" dirty="0"/>
              <a:t>2.Convert response to </a:t>
            </a:r>
            <a:r>
              <a:rPr lang="en-US" dirty="0" err="1"/>
              <a:t>json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3.Transfrom data</a:t>
            </a:r>
          </a:p>
          <a:p>
            <a:pPr marL="0" indent="0">
              <a:buNone/>
            </a:pPr>
            <a:r>
              <a:rPr lang="en-US" dirty="0"/>
              <a:t>4.Create dictionary</a:t>
            </a:r>
          </a:p>
          <a:p>
            <a:pPr marL="0" indent="0">
              <a:buNone/>
            </a:pPr>
            <a:r>
              <a:rPr lang="en-US" dirty="0"/>
              <a:t>5.Create &amp; filter </a:t>
            </a:r>
            <a:r>
              <a:rPr lang="en-US" dirty="0" err="1"/>
              <a:t>dataframe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6.Export to file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62EEE2-5FD2-AED1-3028-8244EB359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690" y="1331763"/>
            <a:ext cx="4206605" cy="662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C686EB-8F65-B086-5E91-C5EEDDF42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690" y="1951217"/>
            <a:ext cx="2819794" cy="514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495C3A-01E3-1407-C235-56D5B6F5D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690" y="2422096"/>
            <a:ext cx="2335762" cy="17814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8507CA-859E-5525-D9BB-0273F97BC6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953" y="2422096"/>
            <a:ext cx="4591047" cy="29208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E6D423F-2306-6E4C-6D56-84F18A065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7153" y="5342965"/>
            <a:ext cx="7392432" cy="5430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38EA3B-C6D4-C9AE-2C67-420368F587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7153" y="5933212"/>
            <a:ext cx="5048955" cy="3524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A258587-5CDF-D739-81B0-95E0E1DAF4F7}"/>
              </a:ext>
            </a:extLst>
          </p:cNvPr>
          <p:cNvSpPr txBox="1"/>
          <p:nvPr/>
        </p:nvSpPr>
        <p:spPr>
          <a:xfrm>
            <a:off x="0" y="6482410"/>
            <a:ext cx="10148047" cy="307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 dirty="0"/>
              <a:t>https://github.com/meti78/My-Files/blob/Data-Science-Capstone/DataCollection_API.ipynb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456246" y="1523206"/>
            <a:ext cx="4644671" cy="405548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1.Get response from Html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2.Create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3.Find all tables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4.Get column names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5.Create dictionary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6.Add data to keys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7.Create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export to file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3AB58F-99D5-FB23-4B27-0A84CC4D4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917" y="1279311"/>
            <a:ext cx="4791744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E89FF4-5819-ACAD-54E5-877F62144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917" y="1623596"/>
            <a:ext cx="5553850" cy="323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737885-FA70-A6B2-D864-D1AB9A3CE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917" y="1900940"/>
            <a:ext cx="5239481" cy="3238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DFA310-C4EB-FEDF-3429-AD2172A2D8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0917" y="2208493"/>
            <a:ext cx="6754168" cy="9431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AA463B-8C86-B58A-88C5-FFE9EE1C3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0917" y="3095891"/>
            <a:ext cx="3829723" cy="28876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F91126-1040-6F7C-9573-8F4C714193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0917" y="6008052"/>
            <a:ext cx="6639852" cy="838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2AE6A7D-7E05-D43E-9B63-30C4B87BBBAC}"/>
              </a:ext>
            </a:extLst>
          </p:cNvPr>
          <p:cNvSpPr txBox="1"/>
          <p:nvPr/>
        </p:nvSpPr>
        <p:spPr>
          <a:xfrm>
            <a:off x="173449" y="6159276"/>
            <a:ext cx="4295048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400"/>
              <a:t>https://github.com/meti78/My-Files/blob/Data-Science-Capstone/DataCollection_Webscraping.ipynb</a:t>
            </a:r>
            <a:endParaRPr lang="fa-IR" sz="1400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Words>1121</Words>
  <Application>Microsoft Office PowerPoint</Application>
  <PresentationFormat>Widescreen</PresentationFormat>
  <Paragraphs>225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Courier New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Mahdi Alimohammadi</cp:lastModifiedBy>
  <cp:revision>245</cp:revision>
  <dcterms:created xsi:type="dcterms:W3CDTF">2021-04-29T18:58:34Z</dcterms:created>
  <dcterms:modified xsi:type="dcterms:W3CDTF">2023-04-09T16:13:42Z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